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8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2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12192000" cy="6858000"/>
  <p:notesSz cx="6858000" cy="12192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AU" sz="4400" spc="-1" strike="noStrike">
                <a:latin typeface="Arial"/>
              </a:rPr>
              <a:t>Click to move the slide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AU" sz="2000" spc="-1" strike="noStrike">
                <a:latin typeface="Arial"/>
              </a:rPr>
              <a:t>Click to edit the notes format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AU" sz="1400" spc="-1" strike="noStrike">
                <a:latin typeface="Times New Roman"/>
              </a:rPr>
              <a:t>&lt;header&gt;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AU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AU" sz="1400" spc="-1" strike="noStrike">
                <a:latin typeface="Times New Roman"/>
              </a:rPr>
              <a:t>&lt;date/time&gt;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AU" sz="1400" spc="-1" strike="noStrike">
                <a:latin typeface="Times New Roman"/>
              </a:defRPr>
            </a:lvl1pPr>
          </a:lstStyle>
          <a:p>
            <a:r>
              <a:rPr b="0" lang="en-AU" sz="1400" spc="-1" strike="noStrike">
                <a:latin typeface="Times New Roman"/>
              </a:rPr>
              <a:t>&lt;footer&gt;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AU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6726FF44-D59F-44B8-B11F-91FB6A029869}" type="slidenum">
              <a:rPr b="0" lang="en-AU" sz="1400" spc="-1" strike="noStrike">
                <a:latin typeface="Times New Roman"/>
              </a:rPr>
              <a:t>&lt;number&gt;</a:t>
            </a:fld>
            <a:endParaRPr b="0" lang="en-A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4C007CE-3FCD-44BC-8245-E5C8D802410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154D99-52B5-4036-BE8E-20D82FD7FF4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PrefixExpression is used to denote a variety of expressions that could appear beforehand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49467BF-65E0-4B53-8E24-6106D3E2C54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A06CA38-A5FA-4E24-9943-710A5742F57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Number of expressions doesn’t need to match number of variables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In Lua, uninitialised variables are set to nil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E0BA0E0-9650-4C1C-B319-6AF85B5AAF2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2E1F050-A38C-43F6-B337-E7041C4644B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Attributes aren’t available to global variables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0C5B9FF-1E4C-4737-889D-64A1433FE8C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EAD79D-E1C2-435C-96C8-B2D3B78651D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Chunk is essentially the starting symbol, or most top level rule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A6CA394-270C-481D-A55B-9F488CF6840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105C1B7-5B26-4149-9F77-C5314372865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C874813-E4CF-4FB5-B54E-879A2EF19CC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44EF578-035A-4AFA-ACCA-D4B932076D8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F442107-E1F5-4589-BD04-65CAFBE970D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754CDDC-05E7-4664-BB0E-00AE9F67B9B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AA30245-D9AB-4752-ADB2-FC8244E83C1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CD1BD0F-DDC8-41E3-9BEC-FA5ACF7F55F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E4422FC-8984-4EEA-90AD-572B9FFF260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2000" spc="-1" strike="noStrike">
                <a:latin typeface="Arial"/>
              </a:rPr>
              <a:t>3</a:t>
            </a:r>
            <a:r>
              <a:rPr b="0" lang="en-AU" sz="2000" spc="-1" strike="noStrike" baseline="33000">
                <a:latin typeface="Arial"/>
              </a:rPr>
              <a:t>rd</a:t>
            </a:r>
            <a:r>
              <a:rPr b="0" lang="en-AU" sz="2000" spc="-1" strike="noStrike">
                <a:latin typeface="Arial"/>
              </a:rPr>
              <a:t> value is optional, default is +1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ECC85DE-A9F5-471E-B9D7-273D2A4EC04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70580D4-D272-49F1-868F-AD339D3558C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Not limited to two variables, depends on the return type of pairs() which can be custom implemented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CDF7A66-898D-45DF-A187-A381F32C586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27BFF6C-C698-4BD0-BE14-ED3DE591AA1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9DF2AE7-59A5-4AE9-BF7E-4B4C7F8AD10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AU" sz="1800" spc="-1" strike="noStrike">
                <a:latin typeface="Arial"/>
              </a:rPr>
              <a:t>It’s a top down parser because it parses from the top most grammar rule then makes its way into nested subexpressions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AU" sz="1800" spc="-1" strike="noStrike">
                <a:latin typeface="Arial"/>
              </a:rPr>
              <a:t>It’s pretty much a literal translation of grammar rules into code, where each rule is a function 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A4B91B2-7573-423A-B4FE-804FBED090C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E639E07-D52A-401E-A2EB-74B9F9B4D32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D16DBAE-0638-474E-8124-EA505DB2FF1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Create a key on nestedTable which corresponds to a function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Create a key on table which corresponds to a function, it implicitly passes the table as a parameter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7D6773A-20A3-4E06-BDEC-D12ADC98DF3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32B6FAD-C7FA-4B6A-9363-A6B14E341C4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AA59F0E-7950-4FAF-88C8-8E25FCC2876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BA42519-4295-4497-98DA-46BF0669DDF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2000" spc="-1" strike="noStrike">
                <a:latin typeface="Arial"/>
              </a:rPr>
              <a:t>Order doesn’t matter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2000" spc="-1" strike="noStrike">
                <a:latin typeface="Arial"/>
              </a:rPr>
              <a:t>Putting “default” first won’t change the outcome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98B3B3-7911-48DF-9C68-B6D2367E125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02FF8CF-285A-4CE3-9D95-3168AA376EC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AU" sz="2000" spc="-1" strike="noStrike">
                <a:latin typeface="Arial"/>
              </a:rPr>
              <a:t>It’s possible to generate the same string from combining different rules</a:t>
            </a:r>
            <a:endParaRPr b="0" lang="en-AU" sz="2000" spc="-1" strike="noStrike">
              <a:latin typeface="Arial"/>
            </a:endParaRPr>
          </a:p>
          <a:p>
            <a:endParaRPr b="0" lang="en-AU" sz="2000" spc="-1" strike="noStrike">
              <a:latin typeface="Arial"/>
            </a:endParaRPr>
          </a:p>
          <a:p>
            <a:r>
              <a:rPr b="0" lang="en-AU" sz="2000" spc="-1" strike="noStrike">
                <a:latin typeface="Arial"/>
              </a:rPr>
              <a:t>Isn’t important for checking if string is a part of the language, but causes ambiguity for the parser</a:t>
            </a:r>
            <a:endParaRPr b="0" lang="en-AU" sz="2000" spc="-1" strike="noStrike">
              <a:latin typeface="Arial"/>
            </a:endParaRPr>
          </a:p>
          <a:p>
            <a:endParaRPr b="0" lang="en-AU" sz="2000" spc="-1" strike="noStrike">
              <a:latin typeface="Arial"/>
            </a:endParaRPr>
          </a:p>
          <a:p>
            <a:endParaRPr b="0" lang="en-AU" sz="20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6D9B5D6-5AA5-4890-B9FB-C032AF88ADA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33AD1B3-AB0E-454A-9DC6-B4259FA1694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92A84BD-6100-407C-AB12-70662953D23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2000" spc="-1" strike="noStrike">
                <a:latin typeface="Arial"/>
              </a:rPr>
              <a:t>Ex. Look at 3 and 4, multiplication / division have higher precedence than addition / subtraction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6D37C4A-C5A9-45C8-B16D-DC9866968C3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Recursively parsing operands </a:t>
            </a:r>
            <a:r>
              <a:rPr b="0" lang="en-AU" sz="1800" spc="-1" strike="noStrike">
                <a:latin typeface="Arial"/>
              </a:rPr>
              <a:t>right to left allows the </a:t>
            </a:r>
            <a:r>
              <a:rPr b="0" lang="en-AU" sz="1800" spc="-1" strike="noStrike">
                <a:latin typeface="Arial"/>
              </a:rPr>
              <a:t>parser to evaluate the </a:t>
            </a:r>
            <a:r>
              <a:rPr b="0" lang="en-AU" sz="1800" spc="-1" strike="noStrike">
                <a:latin typeface="Arial"/>
              </a:rPr>
              <a:t>rightmost operation first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Demo: 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(2 + 3) * 4 &gt; 10</a:t>
            </a:r>
            <a:br>
              <a:rPr sz="1800"/>
            </a:b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BitwiseOr &gt; BitwiseOr </a:t>
            </a:r>
            <a:br>
              <a:rPr sz="1800"/>
            </a:b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Unary * Unary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‘</a:t>
            </a:r>
            <a:r>
              <a:rPr b="0" lang="en-AU" sz="1800" spc="-1" strike="noStrike">
                <a:latin typeface="Arial"/>
              </a:rPr>
              <a:t>(‘ expression ‘)’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Factor + Factor   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DB470BE-A6D3-48FA-BAE8-FB5D316C71B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AD25423-C295-4273-8881-748D601A99D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FAED792-9084-4350-9A30-B04606D0456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Expressions can be used within statements to compute values and make decisions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4817EE8-BA51-4782-8012-399092B77CE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Regular languages can be recognised by finite automata which is just a state machine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It can only be in one state at a time. There are finite number of states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Context free languages can be recognised by pushdown automata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7870C89-2C70-4323-95CF-21A51C91FA3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2000" spc="-1" strike="noStrike">
                <a:latin typeface="Arial"/>
              </a:rPr>
              <a:t>State diagrams for two computational models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2000" spc="-1" strike="noStrike">
                <a:latin typeface="Arial"/>
              </a:rPr>
              <a:t>Non-deterministic finite automata recognises regular languages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2000" spc="-1" strike="noStrike">
                <a:latin typeface="Arial"/>
              </a:rPr>
              <a:t>Pushdown automata recognises context free languages, includes a stack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7CB0880-7DFD-4BFA-9EEC-6EFD57ABDFF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2E87CE9-FF31-4EA0-A4D1-9595118FB7A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8D3622B-252A-4F40-9DA8-BC26F8C924A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AU" sz="4400" spc="-1" strike="noStrike">
                <a:latin typeface="Arial"/>
              </a:rPr>
              <a:t>Click to edit the title text format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Click to edit the outline text format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Second Outline Level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Third Outline Level</a:t>
            </a:r>
            <a:endParaRPr b="0" lang="en-A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Fourth Outline Level</a:t>
            </a:r>
            <a:endParaRPr b="0" lang="en-A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Fifth Outline Level</a:t>
            </a:r>
            <a:endParaRPr b="0" lang="en-A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Sixth Outline Level</a:t>
            </a:r>
            <a:endParaRPr b="0" lang="en-A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Seventh Outline Level</a:t>
            </a:r>
            <a:endParaRPr b="0" lang="en-A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"/>
          <p:cNvSpPr/>
          <p:nvPr/>
        </p:nvSpPr>
        <p:spPr>
          <a:xfrm>
            <a:off x="3600000" y="2160000"/>
            <a:ext cx="1079280" cy="539280"/>
          </a:xfrm>
          <a:prstGeom prst="rect">
            <a:avLst/>
          </a:prstGeom>
          <a:solidFill>
            <a:srgbClr val="f0ecec"/>
          </a:solidFill>
          <a:ln w="0">
            <a:solidFill>
              <a:srgbClr val="f0ece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"/>
          <p:cNvSpPr/>
          <p:nvPr/>
        </p:nvSpPr>
        <p:spPr>
          <a:xfrm>
            <a:off x="3420000" y="4500000"/>
            <a:ext cx="1079280" cy="539280"/>
          </a:xfrm>
          <a:prstGeom prst="rect">
            <a:avLst/>
          </a:prstGeom>
          <a:solidFill>
            <a:srgbClr val="f0ecec"/>
          </a:solidFill>
          <a:ln w="0">
            <a:solidFill>
              <a:srgbClr val="f0ecec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PDA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46" name=""/>
          <p:cNvSpPr/>
          <p:nvPr/>
        </p:nvSpPr>
        <p:spPr>
          <a:xfrm>
            <a:off x="3600000" y="2533680"/>
            <a:ext cx="6235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NFA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782</TotalTime>
  <Application>LibreOffice/7.3.7.2$Linux_X86_64 LibreOffice_project/30$Build-2</Application>
  <AppVersion>15.0000</AppVersion>
  <Words>0</Words>
  <Paragraphs>0</Paragraphs>
  <Company>Created by Marp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2024-06-05T02:06:20Z</dcterms:created>
  <dc:creator>Created by Marp</dc:creator>
  <dc:description/>
  <dc:language>en-AU</dc:language>
  <cp:lastModifiedBy/>
  <dcterms:modified xsi:type="dcterms:W3CDTF">2024-06-06T09:32:04Z</dcterms:modified>
  <cp:revision>17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43</vt:i4>
  </property>
  <property fmtid="{D5CDD505-2E9C-101B-9397-08002B2CF9AE}" pid="3" name="PresentationFormat">
    <vt:lpwstr>On-screen Show (16:9)</vt:lpwstr>
  </property>
  <property fmtid="{D5CDD505-2E9C-101B-9397-08002B2CF9AE}" pid="4" name="Slides">
    <vt:i4>43</vt:i4>
  </property>
</Properties>
</file>